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761" r:id="rId2"/>
    <p:sldMasterId id="2147483763" r:id="rId3"/>
    <p:sldMasterId id="2147483765" r:id="rId4"/>
    <p:sldMasterId id="2147483769" r:id="rId5"/>
    <p:sldMasterId id="2147483771" r:id="rId6"/>
  </p:sldMasterIdLst>
  <p:notesMasterIdLst>
    <p:notesMasterId r:id="rId18"/>
  </p:notesMasterIdLst>
  <p:handoutMasterIdLst>
    <p:handoutMasterId r:id="rId19"/>
  </p:handoutMasterIdLst>
  <p:sldIdLst>
    <p:sldId id="256" r:id="rId7"/>
    <p:sldId id="417" r:id="rId8"/>
    <p:sldId id="430" r:id="rId9"/>
    <p:sldId id="431" r:id="rId10"/>
    <p:sldId id="429" r:id="rId11"/>
    <p:sldId id="432" r:id="rId12"/>
    <p:sldId id="433" r:id="rId13"/>
    <p:sldId id="434" r:id="rId14"/>
    <p:sldId id="435" r:id="rId15"/>
    <p:sldId id="440" r:id="rId16"/>
    <p:sldId id="441" r:id="rId17"/>
  </p:sldIdLst>
  <p:sldSz cx="9144000" cy="6858000" type="screen4x3"/>
  <p:notesSz cx="7010400" cy="9296400"/>
  <p:custShowLst>
    <p:custShow name="Custom Show 1" id="0">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521415D9-36F7-43E2-AB2F-B90AF26B5E84}">
      <p14:sectionLst xmlns:p14="http://schemas.microsoft.com/office/powerpoint/2010/main">
        <p14:section name="Default Section" id="{6E558319-A850-4A9B-B7EB-51D338D941ED}">
          <p14:sldIdLst>
            <p14:sldId id="256"/>
            <p14:sldId id="417"/>
            <p14:sldId id="430"/>
            <p14:sldId id="431"/>
            <p14:sldId id="429"/>
            <p14:sldId id="432"/>
            <p14:sldId id="433"/>
            <p14:sldId id="434"/>
            <p14:sldId id="435"/>
            <p14:sldId id="440"/>
            <p14:sldId id="441"/>
          </p14:sldIdLst>
        </p14:section>
        <p14:section name="Untitled Section" id="{CEF50036-949B-410A-8D76-F4B1A17851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p:cViewPr varScale="1">
        <p:scale>
          <a:sx n="114" d="100"/>
          <a:sy n="114" d="100"/>
        </p:scale>
        <p:origin x="1560" y="144"/>
      </p:cViewPr>
      <p:guideLst>
        <p:guide orient="horz" pos="2160"/>
        <p:guide pos="2880"/>
      </p:guideLst>
    </p:cSldViewPr>
  </p:slideViewPr>
  <p:outlineViewPr>
    <p:cViewPr>
      <p:scale>
        <a:sx n="33" d="100"/>
        <a:sy n="33" d="100"/>
      </p:scale>
      <p:origin x="0" y="-146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97" d="100"/>
          <a:sy n="97" d="100"/>
        </p:scale>
        <p:origin x="26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B60351-2469-414F-824F-7F36DD805CD9}"/>
              </a:ext>
            </a:extLst>
          </p:cNvPr>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230318-4C78-48F1-B547-F39568E08836}"/>
              </a:ext>
            </a:extLst>
          </p:cNvPr>
          <p:cNvSpPr>
            <a:spLocks noGrp="1"/>
          </p:cNvSpPr>
          <p:nvPr>
            <p:ph type="dt" sz="quarter" idx="1"/>
          </p:nvPr>
        </p:nvSpPr>
        <p:spPr>
          <a:xfrm>
            <a:off x="3970938" y="1"/>
            <a:ext cx="3037840" cy="466725"/>
          </a:xfrm>
          <a:prstGeom prst="rect">
            <a:avLst/>
          </a:prstGeom>
        </p:spPr>
        <p:txBody>
          <a:bodyPr vert="horz" lIns="91440" tIns="45720" rIns="91440" bIns="45720" rtlCol="0"/>
          <a:lstStyle>
            <a:lvl1pPr algn="r">
              <a:defRPr sz="1200"/>
            </a:lvl1pPr>
          </a:lstStyle>
          <a:p>
            <a:fld id="{72941757-EC2D-489B-8F38-FE489F1EF04C}" type="datetimeFigureOut">
              <a:rPr lang="en-US" smtClean="0"/>
              <a:t>11/11/2022</a:t>
            </a:fld>
            <a:endParaRPr lang="en-US" dirty="0"/>
          </a:p>
        </p:txBody>
      </p:sp>
      <p:sp>
        <p:nvSpPr>
          <p:cNvPr id="4" name="Footer Placeholder 3">
            <a:extLst>
              <a:ext uri="{FF2B5EF4-FFF2-40B4-BE49-F238E27FC236}">
                <a16:creationId xmlns:a16="http://schemas.microsoft.com/office/drawing/2014/main" id="{EB5263AA-6918-4BD5-8313-37292E42B83B}"/>
              </a:ext>
            </a:extLst>
          </p:cNvPr>
          <p:cNvSpPr>
            <a:spLocks noGrp="1"/>
          </p:cNvSpPr>
          <p:nvPr>
            <p:ph type="ftr" sz="quarter" idx="2"/>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05EAFED-A6D4-43E6-AF14-6600CD3AE7FA}"/>
              </a:ext>
            </a:extLst>
          </p:cNvPr>
          <p:cNvSpPr>
            <a:spLocks noGrp="1"/>
          </p:cNvSpPr>
          <p:nvPr>
            <p:ph type="sldNum" sz="quarter" idx="3"/>
          </p:nvPr>
        </p:nvSpPr>
        <p:spPr>
          <a:xfrm>
            <a:off x="3970938" y="8829676"/>
            <a:ext cx="3037840" cy="466725"/>
          </a:xfrm>
          <a:prstGeom prst="rect">
            <a:avLst/>
          </a:prstGeom>
        </p:spPr>
        <p:txBody>
          <a:bodyPr vert="horz" lIns="91440" tIns="45720" rIns="91440" bIns="45720" rtlCol="0" anchor="b"/>
          <a:lstStyle>
            <a:lvl1pPr algn="r">
              <a:defRPr sz="1200"/>
            </a:lvl1pPr>
          </a:lstStyle>
          <a:p>
            <a:fld id="{60E3E428-83ED-4389-8BC5-9A4FF7CBA971}" type="slidenum">
              <a:rPr lang="en-US" smtClean="0"/>
              <a:t>‹#›</a:t>
            </a:fld>
            <a:endParaRPr lang="en-US" dirty="0"/>
          </a:p>
        </p:txBody>
      </p:sp>
    </p:spTree>
    <p:extLst>
      <p:ext uri="{BB962C8B-B14F-4D97-AF65-F5344CB8AC3E}">
        <p14:creationId xmlns:p14="http://schemas.microsoft.com/office/powerpoint/2010/main" val="405971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6578"/>
          </a:xfrm>
          <a:prstGeom prst="rect">
            <a:avLst/>
          </a:prstGeom>
        </p:spPr>
        <p:txBody>
          <a:bodyPr vert="horz" lIns="91440" tIns="45720" rIns="91440" bIns="45720" rtlCol="0"/>
          <a:lstStyle>
            <a:lvl1pPr algn="r">
              <a:defRPr sz="1200"/>
            </a:lvl1pPr>
          </a:lstStyle>
          <a:p>
            <a:fld id="{73675939-5D12-4A69-938E-4A8B3F597F1B}" type="datetimeFigureOut">
              <a:rPr lang="en-US" smtClean="0"/>
              <a:t>11/11/2022</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4033"/>
            <a:ext cx="5607050" cy="366071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822"/>
            <a:ext cx="3038475" cy="466578"/>
          </a:xfrm>
          <a:prstGeom prst="rect">
            <a:avLst/>
          </a:prstGeom>
        </p:spPr>
        <p:txBody>
          <a:bodyPr vert="horz" lIns="91440" tIns="45720" rIns="91440" bIns="45720" rtlCol="0" anchor="b"/>
          <a:lstStyle>
            <a:lvl1pPr algn="r">
              <a:defRPr sz="1200"/>
            </a:lvl1pPr>
          </a:lstStyle>
          <a:p>
            <a:fld id="{8F8E36D7-4653-4157-9FE1-552AFCFCEA52}" type="slidenum">
              <a:rPr lang="en-US" smtClean="0"/>
              <a:t>‹#›</a:t>
            </a:fld>
            <a:endParaRPr lang="en-US" dirty="0"/>
          </a:p>
        </p:txBody>
      </p:sp>
    </p:spTree>
    <p:extLst>
      <p:ext uri="{BB962C8B-B14F-4D97-AF65-F5344CB8AC3E}">
        <p14:creationId xmlns:p14="http://schemas.microsoft.com/office/powerpoint/2010/main" val="242226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771386-3C04-4840-B510-4BD556AB55CA}" type="slidenum">
              <a:rPr lang="en-US" smtClean="0"/>
              <a:t>1</a:t>
            </a:fld>
            <a:endParaRPr lang="en-US" dirty="0"/>
          </a:p>
        </p:txBody>
      </p:sp>
    </p:spTree>
    <p:extLst>
      <p:ext uri="{BB962C8B-B14F-4D97-AF65-F5344CB8AC3E}">
        <p14:creationId xmlns:p14="http://schemas.microsoft.com/office/powerpoint/2010/main" val="1508461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10</a:t>
            </a:fld>
            <a:endParaRPr lang="en-US" dirty="0"/>
          </a:p>
        </p:txBody>
      </p:sp>
    </p:spTree>
    <p:extLst>
      <p:ext uri="{BB962C8B-B14F-4D97-AF65-F5344CB8AC3E}">
        <p14:creationId xmlns:p14="http://schemas.microsoft.com/office/powerpoint/2010/main" val="4202852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11</a:t>
            </a:fld>
            <a:endParaRPr lang="en-US" dirty="0"/>
          </a:p>
        </p:txBody>
      </p:sp>
    </p:spTree>
    <p:extLst>
      <p:ext uri="{BB962C8B-B14F-4D97-AF65-F5344CB8AC3E}">
        <p14:creationId xmlns:p14="http://schemas.microsoft.com/office/powerpoint/2010/main" val="307241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2</a:t>
            </a:fld>
            <a:endParaRPr lang="en-US" dirty="0"/>
          </a:p>
        </p:txBody>
      </p:sp>
    </p:spTree>
    <p:extLst>
      <p:ext uri="{BB962C8B-B14F-4D97-AF65-F5344CB8AC3E}">
        <p14:creationId xmlns:p14="http://schemas.microsoft.com/office/powerpoint/2010/main" val="2861825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3</a:t>
            </a:fld>
            <a:endParaRPr lang="en-US" dirty="0"/>
          </a:p>
        </p:txBody>
      </p:sp>
    </p:spTree>
    <p:extLst>
      <p:ext uri="{BB962C8B-B14F-4D97-AF65-F5344CB8AC3E}">
        <p14:creationId xmlns:p14="http://schemas.microsoft.com/office/powerpoint/2010/main" val="340921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4</a:t>
            </a:fld>
            <a:endParaRPr lang="en-US" dirty="0"/>
          </a:p>
        </p:txBody>
      </p:sp>
    </p:spTree>
    <p:extLst>
      <p:ext uri="{BB962C8B-B14F-4D97-AF65-F5344CB8AC3E}">
        <p14:creationId xmlns:p14="http://schemas.microsoft.com/office/powerpoint/2010/main" val="95007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5</a:t>
            </a:fld>
            <a:endParaRPr lang="en-US" dirty="0"/>
          </a:p>
        </p:txBody>
      </p:sp>
    </p:spTree>
    <p:extLst>
      <p:ext uri="{BB962C8B-B14F-4D97-AF65-F5344CB8AC3E}">
        <p14:creationId xmlns:p14="http://schemas.microsoft.com/office/powerpoint/2010/main" val="4066872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6</a:t>
            </a:fld>
            <a:endParaRPr lang="en-US" dirty="0"/>
          </a:p>
        </p:txBody>
      </p:sp>
    </p:spTree>
    <p:extLst>
      <p:ext uri="{BB962C8B-B14F-4D97-AF65-F5344CB8AC3E}">
        <p14:creationId xmlns:p14="http://schemas.microsoft.com/office/powerpoint/2010/main" val="252769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7</a:t>
            </a:fld>
            <a:endParaRPr lang="en-US" dirty="0"/>
          </a:p>
        </p:txBody>
      </p:sp>
    </p:spTree>
    <p:extLst>
      <p:ext uri="{BB962C8B-B14F-4D97-AF65-F5344CB8AC3E}">
        <p14:creationId xmlns:p14="http://schemas.microsoft.com/office/powerpoint/2010/main" val="1979010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8</a:t>
            </a:fld>
            <a:endParaRPr lang="en-US" dirty="0"/>
          </a:p>
        </p:txBody>
      </p:sp>
    </p:spTree>
    <p:extLst>
      <p:ext uri="{BB962C8B-B14F-4D97-AF65-F5344CB8AC3E}">
        <p14:creationId xmlns:p14="http://schemas.microsoft.com/office/powerpoint/2010/main" val="208561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E36D7-4653-4157-9FE1-552AFCFCEA52}" type="slidenum">
              <a:rPr lang="en-US" smtClean="0"/>
              <a:t>9</a:t>
            </a:fld>
            <a:endParaRPr lang="en-US" dirty="0"/>
          </a:p>
        </p:txBody>
      </p:sp>
    </p:spTree>
    <p:extLst>
      <p:ext uri="{BB962C8B-B14F-4D97-AF65-F5344CB8AC3E}">
        <p14:creationId xmlns:p14="http://schemas.microsoft.com/office/powerpoint/2010/main" val="208350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41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246C"/>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FFFFF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261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1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871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rgbClr val="00246C"/>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19359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37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D8F0AB-8BA3-4CAF-A611-8A9BF1994A6F}" type="datetimeFigureOut">
              <a:rPr lang="en-US" smtClean="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0741C2-B3FA-4997-A5EC-293D4D775B1D}" type="slidenum">
              <a:rPr lang="en-US" smtClean="0"/>
              <a:t>‹#›</a:t>
            </a:fld>
            <a:endParaRPr lang="en-US" dirty="0"/>
          </a:p>
        </p:txBody>
      </p:sp>
    </p:spTree>
    <p:extLst>
      <p:ext uri="{BB962C8B-B14F-4D97-AF65-F5344CB8AC3E}">
        <p14:creationId xmlns:p14="http://schemas.microsoft.com/office/powerpoint/2010/main" val="243545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5" name="Picture 4" descr="RotaryMo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1788" y="579438"/>
            <a:ext cx="3157537" cy="3157537"/>
          </a:xfrm>
          <a:prstGeom prst="rect">
            <a:avLst/>
          </a:prstGeom>
        </p:spPr>
      </p:pic>
      <p:pic>
        <p:nvPicPr>
          <p:cNvPr id="6" name="Picture 5" descr="RotaryMBS_REV-Gold-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Tree>
    <p:extLst>
      <p:ext uri="{BB962C8B-B14F-4D97-AF65-F5344CB8AC3E}">
        <p14:creationId xmlns:p14="http://schemas.microsoft.com/office/powerpoint/2010/main" val="4162700116"/>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RotaryMBS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5913" y="5932488"/>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6135733"/>
      </p:ext>
    </p:extLst>
  </p:cSld>
  <p:clrMap bg1="lt1" tx1="dk1" bg2="lt2" tx2="dk2" accent1="accent1" accent2="accent2" accent3="accent3" accent4="accent4" accent5="accent5" accent6="accent6" hlink="hlink" folHlink="folHlink"/>
  <p:sldLayoutIdLst>
    <p:sldLayoutId id="214748376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3" name="Picture 2" descr="RotaryMo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1788" y="579438"/>
            <a:ext cx="3157537" cy="3157537"/>
          </a:xfrm>
          <a:prstGeom prst="rect">
            <a:avLst/>
          </a:prstGeom>
        </p:spPr>
      </p:pic>
      <p:pic>
        <p:nvPicPr>
          <p:cNvPr id="4" name="Picture 3" descr="RotaryMBS_REV-Gold-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500" y="5932488"/>
            <a:ext cx="1587500" cy="596430"/>
          </a:xfrm>
          <a:prstGeom prst="rect">
            <a:avLst/>
          </a:prstGeom>
        </p:spPr>
      </p:pic>
    </p:spTree>
    <p:extLst>
      <p:ext uri="{BB962C8B-B14F-4D97-AF65-F5344CB8AC3E}">
        <p14:creationId xmlns:p14="http://schemas.microsoft.com/office/powerpoint/2010/main" val="1922641728"/>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37418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643027"/>
      </p:ext>
    </p:extLst>
  </p:cSld>
  <p:clrMap bg1="lt1" tx1="dk1" bg2="lt2" tx2="dk2" accent1="accent1" accent2="accent2" accent3="accent3" accent4="accent4" accent5="accent5" accent6="accent6" hlink="hlink" folHlink="folHlink"/>
  <p:sldLayoutIdLst>
    <p:sldLayoutId id="2147483770"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RotaryMBS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5913" y="5932490"/>
            <a:ext cx="1587500" cy="596431"/>
          </a:xfrm>
          <a:prstGeom prst="rect">
            <a:avLst/>
          </a:prstGeom>
        </p:spPr>
      </p:pic>
      <p:sp>
        <p:nvSpPr>
          <p:cNvPr id="4" name="Rectangle 3"/>
          <p:cNvSpPr/>
          <p:nvPr userDrawn="1"/>
        </p:nvSpPr>
        <p:spPr>
          <a:xfrm>
            <a:off x="0" y="1809"/>
            <a:ext cx="9144000" cy="1272954"/>
          </a:xfrm>
          <a:prstGeom prst="rect">
            <a:avLst/>
          </a:prstGeom>
          <a:solidFill>
            <a:srgbClr val="005DA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693001938"/>
      </p:ext>
    </p:extLst>
  </p:cSld>
  <p:clrMap bg1="lt1" tx1="dk1" bg2="lt2" tx2="dk2" accent1="accent1" accent2="accent2" accent3="accent3" accent4="accent4" accent5="accent5" accent6="accent6" hlink="hlink" folHlink="folHlink"/>
  <p:sldLayoutIdLst>
    <p:sldLayoutId id="2147483772" r:id="rId1"/>
    <p:sldLayoutId id="2147483805" r:id="rId2"/>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jfi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jfi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jfi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jfi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0.jfi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1.jfif"/></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3429000"/>
          </a:xfrm>
        </p:spPr>
        <p:txBody>
          <a:bodyPr>
            <a:noAutofit/>
          </a:bodyPr>
          <a:lstStyle/>
          <a:p>
            <a:br>
              <a:rPr lang="en-US" sz="4800" dirty="0"/>
            </a:br>
            <a:br>
              <a:rPr lang="en-US" sz="4800" dirty="0"/>
            </a:br>
            <a:br>
              <a:rPr lang="en-US" sz="4800" dirty="0"/>
            </a:br>
            <a:br>
              <a:rPr lang="en-US" sz="4800" dirty="0"/>
            </a:br>
            <a:br>
              <a:rPr lang="en-US" sz="4800" dirty="0"/>
            </a:br>
            <a:br>
              <a:rPr lang="en-US" sz="4800" dirty="0"/>
            </a:br>
            <a:r>
              <a:rPr lang="en-US" sz="5400" dirty="0">
                <a:solidFill>
                  <a:srgbClr val="FFC000"/>
                </a:solidFill>
              </a:rPr>
              <a:t>Diversity, Equity, and Inclusion (DEI): </a:t>
            </a:r>
            <a:br>
              <a:rPr lang="en-US" sz="5400" dirty="0">
                <a:solidFill>
                  <a:srgbClr val="FFC000"/>
                </a:solidFill>
              </a:rPr>
            </a:br>
            <a:r>
              <a:rPr lang="en-US" sz="5400" i="1" dirty="0">
                <a:solidFill>
                  <a:schemeClr val="bg1"/>
                </a:solidFill>
              </a:rPr>
              <a:t>Let’s Take a Look</a:t>
            </a:r>
            <a:r>
              <a:rPr lang="en-US" sz="5400" i="1" dirty="0">
                <a:solidFill>
                  <a:srgbClr val="FFC000"/>
                </a:solidFill>
              </a:rPr>
              <a:t> </a:t>
            </a:r>
            <a:br>
              <a:rPr lang="en-US" sz="4800" dirty="0"/>
            </a:br>
            <a:r>
              <a:rPr lang="en-US" sz="4000" dirty="0">
                <a:solidFill>
                  <a:schemeClr val="tx2"/>
                </a:solidFill>
              </a:rPr>
              <a:t> </a:t>
            </a:r>
          </a:p>
        </p:txBody>
      </p:sp>
      <p:sp>
        <p:nvSpPr>
          <p:cNvPr id="5" name="TextBox 4"/>
          <p:cNvSpPr txBox="1"/>
          <p:nvPr/>
        </p:nvSpPr>
        <p:spPr>
          <a:xfrm>
            <a:off x="685800" y="3810000"/>
            <a:ext cx="5715000" cy="4416594"/>
          </a:xfrm>
          <a:prstGeom prst="rect">
            <a:avLst/>
          </a:prstGeom>
          <a:noFill/>
        </p:spPr>
        <p:txBody>
          <a:bodyPr wrap="square" rtlCol="0">
            <a:spAutoFit/>
          </a:bodyPr>
          <a:lstStyle/>
          <a:p>
            <a:endParaRPr lang="en-US" sz="2600" i="1" dirty="0">
              <a:solidFill>
                <a:srgbClr val="002060"/>
              </a:solidFill>
            </a:endParaRPr>
          </a:p>
          <a:p>
            <a:endParaRPr lang="en-US" sz="2600" b="1" i="1" dirty="0"/>
          </a:p>
          <a:p>
            <a:endParaRPr lang="en-US" sz="2600" b="1" i="1" dirty="0"/>
          </a:p>
          <a:p>
            <a:endParaRPr lang="en-US" sz="2600" b="1" i="1" dirty="0"/>
          </a:p>
          <a:p>
            <a:r>
              <a:rPr lang="en-US" sz="2600" b="1" i="1" dirty="0"/>
              <a:t>Dr. Larence Kirby</a:t>
            </a:r>
          </a:p>
          <a:p>
            <a:r>
              <a:rPr lang="en-US" sz="2600" b="1" dirty="0"/>
              <a:t>Chair, District 7630 DEI Committee</a:t>
            </a:r>
          </a:p>
          <a:p>
            <a:r>
              <a:rPr lang="en-US" sz="2600" b="1" dirty="0"/>
              <a:t>Dover Capital City Rotary </a:t>
            </a:r>
            <a:endParaRPr lang="en-US" sz="2600" dirty="0"/>
          </a:p>
          <a:p>
            <a:endParaRPr lang="en-US" sz="2500" i="1" dirty="0">
              <a:solidFill>
                <a:srgbClr val="002060"/>
              </a:solidFill>
            </a:endParaRPr>
          </a:p>
          <a:p>
            <a:endParaRPr lang="en-US" sz="2500" i="1" dirty="0">
              <a:solidFill>
                <a:srgbClr val="002060"/>
              </a:solidFill>
            </a:endParaRPr>
          </a:p>
          <a:p>
            <a:endParaRPr lang="en-US" sz="2500" dirty="0">
              <a:solidFill>
                <a:srgbClr val="FF0000"/>
              </a:solidFill>
            </a:endParaRPr>
          </a:p>
          <a:p>
            <a:endParaRPr lang="en-US" sz="2400" i="1" dirty="0">
              <a:solidFill>
                <a:schemeClr val="bg1"/>
              </a:solidFill>
            </a:endParaRPr>
          </a:p>
        </p:txBody>
      </p:sp>
      <p:pic>
        <p:nvPicPr>
          <p:cNvPr id="3" name="Picture 2">
            <a:extLst>
              <a:ext uri="{FF2B5EF4-FFF2-40B4-BE49-F238E27FC236}">
                <a16:creationId xmlns:a16="http://schemas.microsoft.com/office/drawing/2014/main" id="{962CA30C-DBD4-603E-DFAB-98B002188022}"/>
              </a:ext>
            </a:extLst>
          </p:cNvPr>
          <p:cNvPicPr>
            <a:picLocks noChangeAspect="1"/>
          </p:cNvPicPr>
          <p:nvPr/>
        </p:nvPicPr>
        <p:blipFill>
          <a:blip r:embed="rId3"/>
          <a:stretch>
            <a:fillRect/>
          </a:stretch>
        </p:blipFill>
        <p:spPr>
          <a:xfrm>
            <a:off x="6096000" y="3886200"/>
            <a:ext cx="2066260" cy="2048839"/>
          </a:xfrm>
          <a:prstGeom prst="rect">
            <a:avLst/>
          </a:prstGeom>
          <a:ln>
            <a:solidFill>
              <a:srgbClr val="00B0F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147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i="1" dirty="0">
                <a:solidFill>
                  <a:srgbClr val="FFC000"/>
                </a:solidFill>
              </a:rPr>
              <a:t>Way Ahead  </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r>
              <a:rPr lang="en-US" sz="3000" b="1" dirty="0">
                <a:solidFill>
                  <a:srgbClr val="003399"/>
                </a:solidFill>
              </a:rPr>
              <a:t>Review your club’s knowledge, documentation, and commitment on DEI</a:t>
            </a:r>
          </a:p>
          <a:p>
            <a:endParaRPr lang="en-US" sz="1200" b="1" dirty="0">
              <a:solidFill>
                <a:srgbClr val="003399"/>
              </a:solidFill>
            </a:endParaRPr>
          </a:p>
          <a:p>
            <a:r>
              <a:rPr lang="en-US" sz="3000" b="1" dirty="0">
                <a:solidFill>
                  <a:srgbClr val="003399"/>
                </a:solidFill>
              </a:rPr>
              <a:t>Learn about underrepresented groups in your community, invite speakers, follow on social media   </a:t>
            </a:r>
          </a:p>
          <a:p>
            <a:endParaRPr lang="en-US" sz="1200" b="1" dirty="0">
              <a:solidFill>
                <a:srgbClr val="003399"/>
              </a:solidFill>
            </a:endParaRPr>
          </a:p>
          <a:p>
            <a:r>
              <a:rPr lang="en-US" sz="3000" b="1" dirty="0">
                <a:solidFill>
                  <a:srgbClr val="003399"/>
                </a:solidFill>
              </a:rPr>
              <a:t>Understand DEI as positive and not an intrusive aspect of club life</a:t>
            </a:r>
          </a:p>
          <a:p>
            <a:endParaRPr lang="en-US" sz="1100" b="1" dirty="0">
              <a:solidFill>
                <a:srgbClr val="003399"/>
              </a:solidFill>
            </a:endParaRPr>
          </a:p>
          <a:p>
            <a:r>
              <a:rPr lang="en-US" sz="3000" b="1" i="1" dirty="0">
                <a:solidFill>
                  <a:srgbClr val="FFC000"/>
                </a:solidFill>
              </a:rPr>
              <a:t>Your Thoughts</a:t>
            </a:r>
            <a:endParaRPr lang="en-US" sz="3000" b="1" dirty="0">
              <a:solidFill>
                <a:srgbClr val="003399"/>
              </a:solidFill>
            </a:endParaRPr>
          </a:p>
          <a:p>
            <a:endParaRPr lang="en-US" sz="2800" b="1" i="1" dirty="0">
              <a:solidFill>
                <a:srgbClr val="FFC00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E1E4B252-A03A-02A8-31BF-20E436A66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4743450"/>
            <a:ext cx="2762250" cy="1657350"/>
          </a:xfrm>
          <a:prstGeom prst="rect">
            <a:avLst/>
          </a:prstGeom>
        </p:spPr>
      </p:pic>
    </p:spTree>
    <p:extLst>
      <p:ext uri="{BB962C8B-B14F-4D97-AF65-F5344CB8AC3E}">
        <p14:creationId xmlns:p14="http://schemas.microsoft.com/office/powerpoint/2010/main" val="1835093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 Equity, and Inclusion (DEI)</a:t>
            </a:r>
            <a:br>
              <a:rPr lang="en-US" sz="4000" dirty="0"/>
            </a:b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pPr marL="0" indent="0">
              <a:buNone/>
            </a:pPr>
            <a:endParaRPr lang="en-US" sz="3600" b="1" i="0" dirty="0">
              <a:solidFill>
                <a:srgbClr val="003399"/>
              </a:solidFill>
              <a:effectLst/>
            </a:endParaRPr>
          </a:p>
          <a:p>
            <a:pPr marL="0" indent="0">
              <a:buNone/>
            </a:pPr>
            <a:r>
              <a:rPr lang="en-US" sz="3600" b="1" dirty="0">
                <a:solidFill>
                  <a:srgbClr val="003399"/>
                </a:solidFill>
              </a:rPr>
              <a:t>  </a:t>
            </a:r>
          </a:p>
          <a:p>
            <a:pPr marL="0" indent="0">
              <a:buNone/>
            </a:pPr>
            <a:endParaRPr lang="en-US" sz="3600" b="1" dirty="0">
              <a:solidFill>
                <a:srgbClr val="003399"/>
              </a:solidFill>
            </a:endParaRPr>
          </a:p>
          <a:p>
            <a:pPr marL="0" indent="0">
              <a:buNone/>
            </a:pPr>
            <a:r>
              <a:rPr lang="en-US" sz="3600" b="1" dirty="0">
                <a:solidFill>
                  <a:srgbClr val="003399"/>
                </a:solidFill>
              </a:rPr>
              <a:t> </a:t>
            </a:r>
            <a:r>
              <a:rPr lang="en-US" sz="3600" b="1" i="0" dirty="0">
                <a:solidFill>
                  <a:srgbClr val="003399"/>
                </a:solidFill>
                <a:effectLst/>
              </a:rPr>
              <a:t>A diverse mix of voices leads to better discussions, decisions, and outcomes for everyone.</a:t>
            </a:r>
            <a:br>
              <a:rPr lang="en-US" sz="3600" dirty="0">
                <a:solidFill>
                  <a:srgbClr val="003399"/>
                </a:solidFill>
              </a:rPr>
            </a:br>
            <a:r>
              <a:rPr lang="en-US" sz="3600" b="1" i="0" dirty="0">
                <a:solidFill>
                  <a:srgbClr val="003399"/>
                </a:solidFill>
                <a:effectLst/>
              </a:rPr>
              <a:t>~ </a:t>
            </a:r>
            <a:r>
              <a:rPr lang="en-US" sz="3600" i="1" dirty="0">
                <a:solidFill>
                  <a:srgbClr val="003399"/>
                </a:solidFill>
                <a:effectLst/>
              </a:rPr>
              <a:t>Sundar Pichai, CEO Google</a:t>
            </a:r>
            <a:endParaRPr lang="en-US" sz="3600" i="1" dirty="0">
              <a:solidFill>
                <a:srgbClr val="003399"/>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picture containing text&#10;&#10;Description automatically generated">
            <a:extLst>
              <a:ext uri="{FF2B5EF4-FFF2-40B4-BE49-F238E27FC236}">
                <a16:creationId xmlns:a16="http://schemas.microsoft.com/office/drawing/2014/main" id="{DE6EBC2C-D348-FD74-73E6-450A8ACB20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3648" y="1323976"/>
            <a:ext cx="3191914" cy="2124074"/>
          </a:xfrm>
          <a:prstGeom prst="rect">
            <a:avLst/>
          </a:prstGeom>
        </p:spPr>
      </p:pic>
    </p:spTree>
    <p:extLst>
      <p:ext uri="{BB962C8B-B14F-4D97-AF65-F5344CB8AC3E}">
        <p14:creationId xmlns:p14="http://schemas.microsoft.com/office/powerpoint/2010/main" val="321607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 Equity, and Inclusion (DEI)</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600200"/>
            <a:ext cx="8534399" cy="4648200"/>
          </a:xfrm>
        </p:spPr>
        <p:txBody>
          <a:bodyPr/>
          <a:lstStyle/>
          <a:p>
            <a:pPr marL="0" indent="0">
              <a:buNone/>
            </a:pPr>
            <a:endParaRPr lang="en-US" sz="2800" dirty="0">
              <a:solidFill>
                <a:srgbClr val="7030A0"/>
              </a:solidFill>
            </a:endParaRPr>
          </a:p>
          <a:p>
            <a:pPr marL="0" indent="0">
              <a:buNone/>
            </a:pPr>
            <a:r>
              <a:rPr lang="en-US" sz="4000" b="1" dirty="0">
                <a:solidFill>
                  <a:srgbClr val="7030A0"/>
                </a:solidFill>
              </a:rPr>
              <a:t>  </a:t>
            </a:r>
            <a:r>
              <a:rPr lang="en-US" sz="4000" b="1" i="1" dirty="0">
                <a:solidFill>
                  <a:srgbClr val="003399"/>
                </a:solidFill>
              </a:rPr>
              <a:t>What the Diversity, Equity, and        Inclusion briefing is not!</a:t>
            </a:r>
          </a:p>
          <a:p>
            <a:pPr marL="0" indent="0">
              <a:buNone/>
            </a:pPr>
            <a:endParaRPr lang="en-US" sz="4000" b="1" i="1" dirty="0">
              <a:solidFill>
                <a:srgbClr val="003399"/>
              </a:solidFill>
            </a:endParaRPr>
          </a:p>
          <a:p>
            <a:pPr marL="0" indent="0">
              <a:spcBef>
                <a:spcPts val="0"/>
              </a:spcBef>
              <a:buNone/>
            </a:pPr>
            <a:r>
              <a:rPr lang="en-US" dirty="0">
                <a:solidFill>
                  <a:srgbClr val="FFC000"/>
                </a:solidFill>
              </a:rPr>
              <a:t>   </a:t>
            </a:r>
            <a:r>
              <a:rPr lang="en-US" sz="3000" dirty="0">
                <a:solidFill>
                  <a:srgbClr val="FFC000"/>
                </a:solidFill>
              </a:rPr>
              <a:t>Forced rules about what a </a:t>
            </a:r>
          </a:p>
          <a:p>
            <a:pPr marL="0" indent="0">
              <a:spcBef>
                <a:spcPts val="0"/>
              </a:spcBef>
              <a:buNone/>
            </a:pPr>
            <a:r>
              <a:rPr lang="en-US" sz="3000" dirty="0">
                <a:solidFill>
                  <a:srgbClr val="FFC000"/>
                </a:solidFill>
              </a:rPr>
              <a:t>    club will do</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picture containing subway&#10;&#10;Description automatically generated">
            <a:extLst>
              <a:ext uri="{FF2B5EF4-FFF2-40B4-BE49-F238E27FC236}">
                <a16:creationId xmlns:a16="http://schemas.microsoft.com/office/drawing/2014/main" id="{9664EA47-D0A1-A476-49D3-E536AC954B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4000500"/>
            <a:ext cx="3778771" cy="2514600"/>
          </a:xfrm>
          <a:prstGeom prst="rect">
            <a:avLst/>
          </a:prstGeom>
        </p:spPr>
      </p:pic>
    </p:spTree>
    <p:extLst>
      <p:ext uri="{BB962C8B-B14F-4D97-AF65-F5344CB8AC3E}">
        <p14:creationId xmlns:p14="http://schemas.microsoft.com/office/powerpoint/2010/main" val="152380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 Equity, and Inclusion (DEI)</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600200"/>
            <a:ext cx="8534399" cy="4648200"/>
          </a:xfrm>
        </p:spPr>
        <p:txBody>
          <a:bodyPr/>
          <a:lstStyle/>
          <a:p>
            <a:pPr marL="0" indent="0">
              <a:buNone/>
            </a:pPr>
            <a:endParaRPr lang="en-US" sz="2800" dirty="0">
              <a:solidFill>
                <a:srgbClr val="7030A0"/>
              </a:solidFill>
            </a:endParaRPr>
          </a:p>
          <a:p>
            <a:pPr marL="0" indent="0">
              <a:buNone/>
            </a:pPr>
            <a:r>
              <a:rPr lang="en-US" sz="4000" b="1" dirty="0">
                <a:solidFill>
                  <a:srgbClr val="7030A0"/>
                </a:solidFill>
              </a:rPr>
              <a:t>  </a:t>
            </a:r>
            <a:r>
              <a:rPr lang="en-US" sz="4000" b="1" i="1" dirty="0">
                <a:solidFill>
                  <a:srgbClr val="003399"/>
                </a:solidFill>
              </a:rPr>
              <a:t>What Diversity, Equity, and Inclusion </a:t>
            </a:r>
          </a:p>
          <a:p>
            <a:pPr marL="0" indent="0">
              <a:buNone/>
            </a:pPr>
            <a:r>
              <a:rPr lang="en-US" sz="4000" b="1" i="1" dirty="0">
                <a:solidFill>
                  <a:srgbClr val="003399"/>
                </a:solidFill>
              </a:rPr>
              <a:t>      briefing is!</a:t>
            </a:r>
          </a:p>
          <a:p>
            <a:pPr marL="0" indent="0">
              <a:buNone/>
            </a:pPr>
            <a:endParaRPr lang="en-US" sz="4000" b="1" i="1" dirty="0">
              <a:solidFill>
                <a:srgbClr val="003399"/>
              </a:solidFill>
            </a:endParaRPr>
          </a:p>
          <a:p>
            <a:pPr marL="0" indent="0">
              <a:spcBef>
                <a:spcPts val="0"/>
              </a:spcBef>
              <a:buNone/>
            </a:pPr>
            <a:r>
              <a:rPr lang="en-US" dirty="0">
                <a:solidFill>
                  <a:srgbClr val="FFC000"/>
                </a:solidFill>
              </a:rPr>
              <a:t>    </a:t>
            </a:r>
            <a:r>
              <a:rPr lang="en-US" sz="3000" dirty="0">
                <a:solidFill>
                  <a:srgbClr val="FFC000"/>
                </a:solidFill>
              </a:rPr>
              <a:t>Opportunity to learn and</a:t>
            </a:r>
          </a:p>
          <a:p>
            <a:pPr marL="0" indent="0">
              <a:spcBef>
                <a:spcPts val="0"/>
              </a:spcBef>
              <a:buNone/>
            </a:pPr>
            <a:r>
              <a:rPr lang="en-US" sz="3000" dirty="0">
                <a:solidFill>
                  <a:srgbClr val="FFC000"/>
                </a:solidFill>
              </a:rPr>
              <a:t>     expand club knowledge</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1B8F474F-210C-EFF0-520C-B351DBDD95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9953" y="3886200"/>
            <a:ext cx="3778771" cy="2514600"/>
          </a:xfrm>
          <a:prstGeom prst="rect">
            <a:avLst/>
          </a:prstGeom>
        </p:spPr>
      </p:pic>
    </p:spTree>
    <p:extLst>
      <p:ext uri="{BB962C8B-B14F-4D97-AF65-F5344CB8AC3E}">
        <p14:creationId xmlns:p14="http://schemas.microsoft.com/office/powerpoint/2010/main" val="81309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 Equity, and Inclusion (DEI)</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284478"/>
            <a:ext cx="8534399" cy="4735322"/>
          </a:xfrm>
        </p:spPr>
        <p:txBody>
          <a:bodyPr/>
          <a:lstStyle/>
          <a:p>
            <a:pPr marL="0" indent="0" algn="ctr">
              <a:buNone/>
            </a:pPr>
            <a:r>
              <a:rPr lang="en-US" sz="3600" b="1" dirty="0">
                <a:solidFill>
                  <a:srgbClr val="FFC000"/>
                </a:solidFill>
              </a:rPr>
              <a:t>Overview</a:t>
            </a:r>
            <a:r>
              <a:rPr lang="en-US" sz="4000" b="1" dirty="0">
                <a:solidFill>
                  <a:srgbClr val="FFC000"/>
                </a:solidFill>
              </a:rPr>
              <a:t>  </a:t>
            </a:r>
          </a:p>
          <a:p>
            <a:r>
              <a:rPr lang="en-US" sz="3000" b="1" dirty="0">
                <a:solidFill>
                  <a:srgbClr val="003399"/>
                </a:solidFill>
              </a:rPr>
              <a:t>District DEI Vision</a:t>
            </a:r>
          </a:p>
          <a:p>
            <a:r>
              <a:rPr lang="en-US" sz="3000" b="1" dirty="0">
                <a:solidFill>
                  <a:srgbClr val="003399"/>
                </a:solidFill>
              </a:rPr>
              <a:t>Diversity</a:t>
            </a:r>
          </a:p>
          <a:p>
            <a:r>
              <a:rPr lang="en-US" sz="3000" b="1" dirty="0">
                <a:solidFill>
                  <a:srgbClr val="003399"/>
                </a:solidFill>
              </a:rPr>
              <a:t>Equity</a:t>
            </a:r>
          </a:p>
          <a:p>
            <a:r>
              <a:rPr lang="en-US" sz="3000" b="1" dirty="0">
                <a:solidFill>
                  <a:srgbClr val="003399"/>
                </a:solidFill>
              </a:rPr>
              <a:t>Inclusion</a:t>
            </a:r>
          </a:p>
          <a:p>
            <a:r>
              <a:rPr lang="en-US" sz="3000" b="1" dirty="0">
                <a:solidFill>
                  <a:srgbClr val="003399"/>
                </a:solidFill>
              </a:rPr>
              <a:t>RI President’s Message</a:t>
            </a:r>
          </a:p>
          <a:p>
            <a:r>
              <a:rPr lang="en-US" sz="3000" b="1" i="1" dirty="0">
                <a:solidFill>
                  <a:srgbClr val="FFC000"/>
                </a:solidFill>
              </a:rPr>
              <a:t>Way Ahead </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3262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 Equity, and Inclusion (DEI)</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2286000"/>
            <a:ext cx="8534399" cy="3962400"/>
          </a:xfrm>
        </p:spPr>
        <p:txBody>
          <a:bodyPr/>
          <a:lstStyle/>
          <a:p>
            <a:pPr marL="0" indent="0">
              <a:buNone/>
            </a:pPr>
            <a:r>
              <a:rPr lang="en-US" sz="4000" b="1" dirty="0">
                <a:solidFill>
                  <a:srgbClr val="7030A0"/>
                </a:solidFill>
              </a:rPr>
              <a:t>  </a:t>
            </a:r>
            <a:r>
              <a:rPr lang="en-US" sz="4000" b="1" dirty="0">
                <a:solidFill>
                  <a:srgbClr val="003399"/>
                </a:solidFill>
              </a:rPr>
              <a:t>District DEI Vision:                                 </a:t>
            </a:r>
          </a:p>
          <a:p>
            <a:pPr marL="0" indent="0">
              <a:buNone/>
            </a:pPr>
            <a:endParaRPr lang="en-US" sz="1200" dirty="0">
              <a:solidFill>
                <a:srgbClr val="003399"/>
              </a:solidFill>
            </a:endParaRPr>
          </a:p>
          <a:p>
            <a:pPr marL="0" indent="0">
              <a:buNone/>
            </a:pPr>
            <a:r>
              <a:rPr lang="en-US" sz="3700" dirty="0">
                <a:solidFill>
                  <a:srgbClr val="003399"/>
                </a:solidFill>
              </a:rPr>
              <a:t>  To introduce its </a:t>
            </a:r>
            <a:r>
              <a:rPr lang="en-US" sz="3700" dirty="0">
                <a:solidFill>
                  <a:srgbClr val="FFC000"/>
                </a:solidFill>
              </a:rPr>
              <a:t>Clubs </a:t>
            </a:r>
            <a:r>
              <a:rPr lang="en-US" sz="3700" dirty="0">
                <a:solidFill>
                  <a:srgbClr val="003399"/>
                </a:solidFill>
              </a:rPr>
              <a:t>to the concept of DEI, to start a dialog on the importance of our </a:t>
            </a:r>
            <a:r>
              <a:rPr lang="en-US" sz="3700" dirty="0">
                <a:solidFill>
                  <a:srgbClr val="FFC000"/>
                </a:solidFill>
              </a:rPr>
              <a:t>Clubs</a:t>
            </a:r>
            <a:r>
              <a:rPr lang="en-US" sz="3700" dirty="0">
                <a:solidFill>
                  <a:srgbClr val="003399"/>
                </a:solidFill>
              </a:rPr>
              <a:t> to be inclusive, and to reflect the makeup of each </a:t>
            </a:r>
            <a:r>
              <a:rPr lang="en-US" sz="3700" dirty="0">
                <a:solidFill>
                  <a:srgbClr val="FFC000"/>
                </a:solidFill>
              </a:rPr>
              <a:t>Club’s</a:t>
            </a:r>
            <a:r>
              <a:rPr lang="en-US" sz="3700" dirty="0">
                <a:solidFill>
                  <a:srgbClr val="003399"/>
                </a:solidFill>
              </a:rPr>
              <a:t> community </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pair of sunglasses on a table&#10;&#10;Description automatically generated with medium confidence">
            <a:extLst>
              <a:ext uri="{FF2B5EF4-FFF2-40B4-BE49-F238E27FC236}">
                <a16:creationId xmlns:a16="http://schemas.microsoft.com/office/drawing/2014/main" id="{D77852EC-46FF-8B72-77ED-EA1547E383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8313" y="1447800"/>
            <a:ext cx="2295525" cy="1555576"/>
          </a:xfrm>
          <a:prstGeom prst="rect">
            <a:avLst/>
          </a:prstGeom>
        </p:spPr>
      </p:pic>
    </p:spTree>
    <p:extLst>
      <p:ext uri="{BB962C8B-B14F-4D97-AF65-F5344CB8AC3E}">
        <p14:creationId xmlns:p14="http://schemas.microsoft.com/office/powerpoint/2010/main" val="244210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Diversity</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r>
              <a:rPr lang="en-US" sz="3000" b="1" dirty="0">
                <a:solidFill>
                  <a:srgbClr val="003399"/>
                </a:solidFill>
              </a:rPr>
              <a:t>Diversity</a:t>
            </a:r>
          </a:p>
          <a:p>
            <a:pPr marL="0" indent="0">
              <a:buNone/>
            </a:pPr>
            <a:r>
              <a:rPr lang="en-US" sz="3000" b="1" i="1" dirty="0">
                <a:solidFill>
                  <a:srgbClr val="FFC000"/>
                </a:solidFill>
              </a:rPr>
              <a:t>Presence</a:t>
            </a:r>
            <a:r>
              <a:rPr lang="en-US" sz="3000" b="1" dirty="0">
                <a:solidFill>
                  <a:srgbClr val="003399"/>
                </a:solidFill>
              </a:rPr>
              <a:t> of differences that may include race, gender, religion, sexual orientation, ethnicity, nationality, socioeconomic status, language, (dis)ability, age, religious commitment, or political perspective. Populations that, have been, and remain underrepresented among practitioners in the field and marginalized in the broader society. </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group of people in different poses&#10;&#10;Description automatically generated with low confidence">
            <a:extLst>
              <a:ext uri="{FF2B5EF4-FFF2-40B4-BE49-F238E27FC236}">
                <a16:creationId xmlns:a16="http://schemas.microsoft.com/office/drawing/2014/main" id="{864B1BE2-4F4A-BE5A-DEB7-38FCCBA059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3675" y="5240123"/>
            <a:ext cx="2447925" cy="1559354"/>
          </a:xfrm>
          <a:prstGeom prst="rect">
            <a:avLst/>
          </a:prstGeom>
        </p:spPr>
      </p:pic>
    </p:spTree>
    <p:extLst>
      <p:ext uri="{BB962C8B-B14F-4D97-AF65-F5344CB8AC3E}">
        <p14:creationId xmlns:p14="http://schemas.microsoft.com/office/powerpoint/2010/main" val="53141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Equity</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r>
              <a:rPr lang="en-US" sz="3000" b="1" dirty="0">
                <a:solidFill>
                  <a:srgbClr val="003399"/>
                </a:solidFill>
              </a:rPr>
              <a:t>Equity</a:t>
            </a:r>
          </a:p>
          <a:p>
            <a:pPr marL="0" indent="0">
              <a:buNone/>
            </a:pPr>
            <a:r>
              <a:rPr lang="en-US" sz="3000" b="1" i="1" dirty="0">
                <a:solidFill>
                  <a:srgbClr val="FFC000"/>
                </a:solidFill>
              </a:rPr>
              <a:t>Promoting</a:t>
            </a:r>
            <a:r>
              <a:rPr lang="en-US" sz="3000" b="1" dirty="0">
                <a:solidFill>
                  <a:srgbClr val="003399"/>
                </a:solidFill>
              </a:rPr>
              <a:t> justice, impartiality, and fairness with the procedures, processes, and distribution of resources by institutions or systems. Tackling equity issues requires an understanding of the root causes of outcome disparities within our society. </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picture containing text&#10;&#10;Description automatically generated">
            <a:extLst>
              <a:ext uri="{FF2B5EF4-FFF2-40B4-BE49-F238E27FC236}">
                <a16:creationId xmlns:a16="http://schemas.microsoft.com/office/drawing/2014/main" id="{A89C616D-829E-94FF-C16E-3149DD31E8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9550" y="4572000"/>
            <a:ext cx="3549650" cy="1981200"/>
          </a:xfrm>
          <a:prstGeom prst="rect">
            <a:avLst/>
          </a:prstGeom>
        </p:spPr>
      </p:pic>
    </p:spTree>
    <p:extLst>
      <p:ext uri="{BB962C8B-B14F-4D97-AF65-F5344CB8AC3E}">
        <p14:creationId xmlns:p14="http://schemas.microsoft.com/office/powerpoint/2010/main" val="602050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Inclusion </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r>
              <a:rPr lang="en-US" sz="3000" b="1" dirty="0">
                <a:solidFill>
                  <a:srgbClr val="003399"/>
                </a:solidFill>
              </a:rPr>
              <a:t>Inclusion</a:t>
            </a:r>
          </a:p>
          <a:p>
            <a:pPr marL="0" indent="0">
              <a:buNone/>
            </a:pPr>
            <a:r>
              <a:rPr lang="en-US" sz="3000" b="1" i="1" dirty="0">
                <a:solidFill>
                  <a:srgbClr val="FFC000"/>
                </a:solidFill>
              </a:rPr>
              <a:t>Outcome</a:t>
            </a:r>
            <a:r>
              <a:rPr lang="en-US" sz="3000" b="1" dirty="0">
                <a:solidFill>
                  <a:srgbClr val="003399"/>
                </a:solidFill>
              </a:rPr>
              <a:t> to ensure that diverse individuals actually feel and/or are welcomed. Inclusion outcomes </a:t>
            </a:r>
            <a:r>
              <a:rPr lang="en-US" sz="3000" b="1" dirty="0">
                <a:solidFill>
                  <a:srgbClr val="FFC000"/>
                </a:solidFill>
              </a:rPr>
              <a:t>are met </a:t>
            </a:r>
            <a:r>
              <a:rPr lang="en-US" sz="3000" b="1" dirty="0">
                <a:solidFill>
                  <a:srgbClr val="003399"/>
                </a:solidFill>
              </a:rPr>
              <a:t>when you, your institution, and your program are truly inviting to all. To the degree to which diverse individuals are able to participate fully in the decision-making processes and development opportunities within an                                 organization or group.</a:t>
            </a: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6" name="Picture 5" descr="A dog sleeping on a bed&#10;&#10;Description automatically generated with medium confidence">
            <a:extLst>
              <a:ext uri="{FF2B5EF4-FFF2-40B4-BE49-F238E27FC236}">
                <a16:creationId xmlns:a16="http://schemas.microsoft.com/office/drawing/2014/main" id="{2BE838D1-33E5-0F64-22CF-855BCE600E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5029200"/>
            <a:ext cx="2705100" cy="1685925"/>
          </a:xfrm>
          <a:prstGeom prst="rect">
            <a:avLst/>
          </a:prstGeom>
        </p:spPr>
      </p:pic>
    </p:spTree>
    <p:extLst>
      <p:ext uri="{BB962C8B-B14F-4D97-AF65-F5344CB8AC3E}">
        <p14:creationId xmlns:p14="http://schemas.microsoft.com/office/powerpoint/2010/main" val="1413014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501E-6EF6-4DEB-8D71-80FF9D8E6B58}"/>
              </a:ext>
            </a:extLst>
          </p:cNvPr>
          <p:cNvSpPr>
            <a:spLocks noGrp="1"/>
          </p:cNvSpPr>
          <p:nvPr>
            <p:ph type="title" idx="4294967295"/>
          </p:nvPr>
        </p:nvSpPr>
        <p:spPr>
          <a:xfrm>
            <a:off x="1439863" y="457200"/>
            <a:ext cx="7704137" cy="1981200"/>
          </a:xfrm>
        </p:spPr>
        <p:txBody>
          <a:bodyPr/>
          <a:lstStyle/>
          <a:p>
            <a:r>
              <a:rPr lang="en-US" sz="3600" dirty="0">
                <a:solidFill>
                  <a:srgbClr val="FFC000"/>
                </a:solidFill>
              </a:rPr>
              <a:t>RI President’s Message </a:t>
            </a:r>
            <a:br>
              <a:rPr lang="en-US" sz="4000" dirty="0"/>
            </a:br>
            <a:endParaRPr lang="en-US" sz="4000" dirty="0"/>
          </a:p>
        </p:txBody>
      </p:sp>
      <p:sp>
        <p:nvSpPr>
          <p:cNvPr id="3" name="Content Placeholder 2">
            <a:extLst>
              <a:ext uri="{FF2B5EF4-FFF2-40B4-BE49-F238E27FC236}">
                <a16:creationId xmlns:a16="http://schemas.microsoft.com/office/drawing/2014/main" id="{F9DE05E5-217B-4EA6-99D5-93E10944DBDF}"/>
              </a:ext>
            </a:extLst>
          </p:cNvPr>
          <p:cNvSpPr>
            <a:spLocks noGrp="1"/>
          </p:cNvSpPr>
          <p:nvPr>
            <p:ph idx="4294967295"/>
          </p:nvPr>
        </p:nvSpPr>
        <p:spPr>
          <a:xfrm>
            <a:off x="304801" y="1447800"/>
            <a:ext cx="8534399" cy="4572000"/>
          </a:xfrm>
        </p:spPr>
        <p:txBody>
          <a:bodyPr/>
          <a:lstStyle/>
          <a:p>
            <a:pPr marL="0" indent="0">
              <a:buNone/>
            </a:pPr>
            <a:r>
              <a:rPr lang="en-US" sz="3000" b="1" dirty="0">
                <a:solidFill>
                  <a:srgbClr val="003399"/>
                </a:solidFill>
              </a:rPr>
              <a:t>RI President’s Message</a:t>
            </a:r>
          </a:p>
          <a:p>
            <a:pPr marL="0" indent="0">
              <a:buNone/>
            </a:pPr>
            <a:endParaRPr lang="en-US" sz="1000" b="1" dirty="0">
              <a:solidFill>
                <a:srgbClr val="003399"/>
              </a:solidFill>
            </a:endParaRPr>
          </a:p>
          <a:p>
            <a:pPr marL="0" indent="0">
              <a:buNone/>
            </a:pPr>
            <a:r>
              <a:rPr lang="en-US" sz="3000" b="1" dirty="0">
                <a:solidFill>
                  <a:srgbClr val="003399"/>
                </a:solidFill>
              </a:rPr>
              <a:t>In Rotary, we celebrate </a:t>
            </a:r>
            <a:r>
              <a:rPr lang="en-US" sz="3000" b="1" dirty="0">
                <a:solidFill>
                  <a:srgbClr val="FFC000"/>
                </a:solidFill>
              </a:rPr>
              <a:t>DEI</a:t>
            </a:r>
            <a:r>
              <a:rPr lang="en-US" sz="3000" b="1" dirty="0">
                <a:solidFill>
                  <a:srgbClr val="003399"/>
                </a:solidFill>
              </a:rPr>
              <a:t>. It does not matter who you are, who you love, how you worship, whether you have a disability, or what culture or country you are from. What matters is that you want to strengthen communities and take action to create lasting change. </a:t>
            </a:r>
          </a:p>
          <a:p>
            <a:pPr marL="0" indent="0">
              <a:buNone/>
            </a:pPr>
            <a:r>
              <a:rPr lang="en-US" sz="3000" i="1" dirty="0">
                <a:solidFill>
                  <a:srgbClr val="003399"/>
                </a:solidFill>
              </a:rPr>
              <a:t>- Jennifer Jones</a:t>
            </a:r>
          </a:p>
          <a:p>
            <a:pPr marL="0" indent="0">
              <a:buNone/>
            </a:pPr>
            <a:endParaRPr lang="en-US" sz="3000" b="1" dirty="0">
              <a:solidFill>
                <a:srgbClr val="003399"/>
              </a:solidFill>
            </a:endParaRPr>
          </a:p>
          <a:p>
            <a:pPr marL="0" indent="0">
              <a:buNone/>
            </a:pPr>
            <a:endParaRPr lang="en-US" sz="3000" b="1" i="1" dirty="0">
              <a:solidFill>
                <a:srgbClr val="FFC00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buNone/>
            </a:pPr>
            <a:endParaRPr lang="en-US" sz="2800" dirty="0">
              <a:solidFill>
                <a:srgbClr val="7030A0"/>
              </a:solidFill>
            </a:endParaRPr>
          </a:p>
          <a:p>
            <a:pPr marL="0" indent="0" algn="ctr">
              <a:spcBef>
                <a:spcPts val="0"/>
              </a:spcBef>
              <a:buNone/>
            </a:pPr>
            <a:r>
              <a:rPr lang="en-US" sz="2000" b="1" dirty="0"/>
              <a:t>                                                                   </a:t>
            </a:r>
          </a:p>
        </p:txBody>
      </p:sp>
      <p:pic>
        <p:nvPicPr>
          <p:cNvPr id="4" name="Picture 3">
            <a:extLst>
              <a:ext uri="{FF2B5EF4-FFF2-40B4-BE49-F238E27FC236}">
                <a16:creationId xmlns:a16="http://schemas.microsoft.com/office/drawing/2014/main" id="{DE6936BB-60EC-B6FC-95DC-E072B428CCC1}"/>
              </a:ext>
            </a:extLst>
          </p:cNvPr>
          <p:cNvPicPr>
            <a:picLocks noChangeAspect="1"/>
          </p:cNvPicPr>
          <p:nvPr/>
        </p:nvPicPr>
        <p:blipFill>
          <a:blip r:embed="rId3"/>
          <a:stretch>
            <a:fillRect/>
          </a:stretch>
        </p:blipFill>
        <p:spPr>
          <a:xfrm>
            <a:off x="1" y="0"/>
            <a:ext cx="1295400" cy="1284478"/>
          </a:xfrm>
          <a:prstGeom prst="rect">
            <a:avLst/>
          </a:prstGeom>
          <a:ln>
            <a:solidFill>
              <a:srgbClr val="00B0F0"/>
            </a:solidFill>
          </a:ln>
          <a:effectLst>
            <a:outerShdw blurRad="292100" dist="139700" dir="2700000" algn="tl" rotWithShape="0">
              <a:srgbClr val="333333">
                <a:alpha val="65000"/>
              </a:srgbClr>
            </a:outerShdw>
          </a:effectLst>
        </p:spPr>
      </p:pic>
      <p:pic>
        <p:nvPicPr>
          <p:cNvPr id="5" name="Picture 4" descr="Logo&#10;&#10;Description automatically generated with low confidence">
            <a:extLst>
              <a:ext uri="{FF2B5EF4-FFF2-40B4-BE49-F238E27FC236}">
                <a16:creationId xmlns:a16="http://schemas.microsoft.com/office/drawing/2014/main" id="{C5FB1443-F356-0505-F9E6-40280D1181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4819650"/>
            <a:ext cx="2590801" cy="1200150"/>
          </a:xfrm>
          <a:prstGeom prst="rect">
            <a:avLst/>
          </a:prstGeom>
        </p:spPr>
      </p:pic>
    </p:spTree>
    <p:extLst>
      <p:ext uri="{BB962C8B-B14F-4D97-AF65-F5344CB8AC3E}">
        <p14:creationId xmlns:p14="http://schemas.microsoft.com/office/powerpoint/2010/main" val="2981602461"/>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4.xml><?xml version="1.0" encoding="utf-8"?>
<a:theme xmlns:a="http://schemas.openxmlformats.org/drawingml/2006/main" name="1_SlateLogo">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Slate_NoMo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11457</TotalTime>
  <Words>502</Words>
  <Application>Microsoft Office PowerPoint</Application>
  <PresentationFormat>On-screen Show (4:3)</PresentationFormat>
  <Paragraphs>115</Paragraphs>
  <Slides>11</Slides>
  <Notes>11</Notes>
  <HiddenSlides>0</HiddenSlides>
  <MMClips>0</MMClips>
  <ScaleCrop>false</ScaleCrop>
  <HeadingPairs>
    <vt:vector size="8" baseType="variant">
      <vt:variant>
        <vt:lpstr>Fonts Used</vt:lpstr>
      </vt:variant>
      <vt:variant>
        <vt:i4>5</vt:i4>
      </vt:variant>
      <vt:variant>
        <vt:lpstr>Theme</vt:lpstr>
      </vt:variant>
      <vt:variant>
        <vt:i4>6</vt:i4>
      </vt:variant>
      <vt:variant>
        <vt:lpstr>Slide Titles</vt:lpstr>
      </vt:variant>
      <vt:variant>
        <vt:i4>11</vt:i4>
      </vt:variant>
      <vt:variant>
        <vt:lpstr>Custom Shows</vt:lpstr>
      </vt:variant>
      <vt:variant>
        <vt:i4>1</vt:i4>
      </vt:variant>
    </vt:vector>
  </HeadingPairs>
  <TitlesOfParts>
    <vt:vector size="23" baseType="lpstr">
      <vt:lpstr>MS PGothic</vt:lpstr>
      <vt:lpstr>MS PGothic</vt:lpstr>
      <vt:lpstr>Arial</vt:lpstr>
      <vt:lpstr>Calibri</vt:lpstr>
      <vt:lpstr>Corbel</vt:lpstr>
      <vt:lpstr>3_Custom Design</vt:lpstr>
      <vt:lpstr>1_Custom Design</vt:lpstr>
      <vt:lpstr>5_Custom Design</vt:lpstr>
      <vt:lpstr>1_SlateLogo</vt:lpstr>
      <vt:lpstr>Slate_NoMoE</vt:lpstr>
      <vt:lpstr>2_Custom Design</vt:lpstr>
      <vt:lpstr>      Diversity, Equity, and Inclusion (DEI):  Let’s Take a Look   </vt:lpstr>
      <vt:lpstr>Diversity, Equity, and Inclusion (DEI) </vt:lpstr>
      <vt:lpstr>Diversity, Equity, and Inclusion (DEI) </vt:lpstr>
      <vt:lpstr>Diversity, Equity, and Inclusion (DEI) </vt:lpstr>
      <vt:lpstr>Diversity, Equity, and Inclusion (DEI) </vt:lpstr>
      <vt:lpstr>Diversity </vt:lpstr>
      <vt:lpstr>Equity </vt:lpstr>
      <vt:lpstr>Inclusion  </vt:lpstr>
      <vt:lpstr>RI President’s Message  </vt:lpstr>
      <vt:lpstr>Way Ahead   </vt:lpstr>
      <vt:lpstr>Diversity, Equity, and Inclusion (DEI)  </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Pre-PETs 2019 – 2020</dc:title>
  <dc:creator>Rob Hemmen</dc:creator>
  <cp:lastModifiedBy>Larence Kirby</cp:lastModifiedBy>
  <cp:revision>201</cp:revision>
  <cp:lastPrinted>2019-09-02T23:43:20Z</cp:lastPrinted>
  <dcterms:created xsi:type="dcterms:W3CDTF">2019-01-05T18:19:28Z</dcterms:created>
  <dcterms:modified xsi:type="dcterms:W3CDTF">2022-11-11T21:11:16Z</dcterms:modified>
</cp:coreProperties>
</file>